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76" r:id="rId13"/>
    <p:sldId id="277" r:id="rId14"/>
    <p:sldId id="278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-17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791948807358778E-3"/>
          <c:w val="0.65884818217167296"/>
          <c:h val="0.987241610238528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9"/>
                <c:pt idx="0">
                  <c:v>Общегосударственные вопросы</c:v>
                </c:pt>
                <c:pt idx="1">
                  <c:v>Нац.безопасность и правоохран.деятельность</c:v>
                </c:pt>
                <c:pt idx="2">
                  <c:v>Жилищно-коммунальное хозяйство</c:v>
                </c:pt>
                <c:pt idx="3">
                  <c:v>Образование</c:v>
                </c:pt>
                <c:pt idx="4">
                  <c:v>Культура, кинематография</c:v>
                </c:pt>
                <c:pt idx="5">
                  <c:v>Нац. Экономика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0.3353899150218666</c:v>
                </c:pt>
                <c:pt idx="1">
                  <c:v>1.2137999342120434E-3</c:v>
                </c:pt>
                <c:pt idx="2">
                  <c:v>0.10218010606183825</c:v>
                </c:pt>
                <c:pt idx="3">
                  <c:v>0.20696017158275867</c:v>
                </c:pt>
                <c:pt idx="4">
                  <c:v>0.1062074942435538</c:v>
                </c:pt>
                <c:pt idx="5">
                  <c:v>7.4770075947461873E-4</c:v>
                </c:pt>
                <c:pt idx="6">
                  <c:v>0.21088924196980305</c:v>
                </c:pt>
                <c:pt idx="7">
                  <c:v>3.0000000000000001E-3</c:v>
                </c:pt>
                <c:pt idx="8">
                  <c:v>3.453018052846421E-2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5817208612812284"/>
          <c:y val="0.24360406834965287"/>
          <c:w val="0.32948223485953143"/>
          <c:h val="0.742886541494042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32098765432098E-3"/>
          <c:y val="6.3842766721689962E-3"/>
          <c:w val="0.99845679012345678"/>
          <c:h val="0.796052464414755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2"/>
            <c:bubble3D val="0"/>
            <c:spPr/>
          </c:dPt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Военно-патриотическое воспитание граждан</c:v>
                </c:pt>
                <c:pt idx="1">
                  <c:v>Организация и проведение досуговых мероприятий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3.1164783794312427E-3</c:v>
                </c:pt>
                <c:pt idx="1">
                  <c:v>0.65601869887027664</c:v>
                </c:pt>
                <c:pt idx="2">
                  <c:v>0.34086482275029217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56141975308641978"/>
          <c:y val="0.80074362074988248"/>
          <c:w val="0.43858024691358027"/>
          <c:h val="0.158550787975951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487168270632844E-2"/>
          <c:y val="3.7679715896926237E-2"/>
          <c:w val="0.70017838048021774"/>
          <c:h val="0.928470913261995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1"/>
            <c:bubble3D val="0"/>
            <c:spPr/>
          </c:dPt>
          <c:dPt>
            <c:idx val="2"/>
            <c:bubble3D val="0"/>
            <c:spPr/>
          </c:dPt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Доплаты к пенсиям</c:v>
                </c:pt>
                <c:pt idx="1">
                  <c:v>Выплаты вознаграждения приемным родителям</c:v>
                </c:pt>
                <c:pt idx="2">
                  <c:v>Выплаты денежных средств на содержание ребенка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2.5198137478920017E-2</c:v>
                </c:pt>
                <c:pt idx="1">
                  <c:v>0.26498909308576463</c:v>
                </c:pt>
                <c:pt idx="2">
                  <c:v>0.70981276943531546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8314037134247108"/>
          <c:y val="0.60991749159239705"/>
          <c:w val="0.29062506075629435"/>
          <c:h val="0.3423956404416032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52428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0" eaLnBrk="1" latinLnBrk="0" hangingPunct="1"/>
            <a: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000" b="1" dirty="0">
                <a:latin typeface="Times New Roman"/>
                <a:cs typeface="Times New Roman"/>
              </a:rPr>
              <a:t/>
            </a:r>
            <a:br>
              <a:rPr lang="ru-RU" sz="1000" b="1" dirty="0">
                <a:latin typeface="Times New Roman"/>
                <a:cs typeface="Times New Roman"/>
              </a:rPr>
            </a:br>
            <a:r>
              <a:rPr lang="ru-RU" sz="1000" b="1" dirty="0" smtClean="0">
                <a:latin typeface="Times New Roman"/>
                <a:cs typeface="Times New Roman"/>
              </a:rPr>
              <a:t/>
            </a:r>
            <a:br>
              <a:rPr lang="ru-RU" sz="1000" b="1" dirty="0" smtClean="0">
                <a:latin typeface="Times New Roman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«Бюджет для граждан»</a:t>
            </a:r>
            <a:endParaRPr lang="ru-RU" dirty="0" smtClean="0"/>
          </a:p>
          <a:p>
            <a:pPr rtl="0" eaLnBrk="1" latinLnBrk="0" hangingPunct="1"/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внутригородского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муниципального образования Санкт-Петербурга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муниципальный округ № 75 </a:t>
            </a:r>
            <a:b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на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2019 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Разделы классификации расходов бюджета</a:t>
            </a:r>
            <a:b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МО </a:t>
            </a: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№ 75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87623" y="1844824"/>
            <a:ext cx="7121363" cy="32113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«Общегосударственные вопросы»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03 00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«Национальная безопасность и правоохранительная деятельность»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04 00 «Национальная экономика»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05 00 «Жилищно-коммунальное хозяйство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«Образование»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08 00 «Культура, кинематография»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00 «Социальная политика»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11 00 «Физическая культура и спорт»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12 00 «Периодическая печать и издательства»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334784"/>
              </p:ext>
            </p:extLst>
          </p:nvPr>
        </p:nvGraphicFramePr>
        <p:xfrm>
          <a:off x="755576" y="1268760"/>
          <a:ext cx="7560840" cy="47187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52528"/>
                <a:gridCol w="1368152"/>
                <a:gridCol w="1440160"/>
              </a:tblGrid>
              <a:tr h="556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Наименование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Сумма на </a:t>
                      </a:r>
                      <a:r>
                        <a:rPr lang="ru-RU" sz="1200" u="none" strike="noStrike" dirty="0" smtClean="0"/>
                        <a:t>2018 год    ( тыс.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/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Сумма на 2019 год    ( тыс. руб.)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6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ОБЩЕГОСУДАРСТВЕННЫЕ </a:t>
                      </a:r>
                      <a:r>
                        <a:rPr lang="ru-RU" sz="1200" u="none" strike="noStrike" dirty="0"/>
                        <a:t>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22207,2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27631,4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НАЦИОНАЛЬНАЯ БЕЗОПАСНОСТЬ И </a:t>
                      </a:r>
                      <a:r>
                        <a:rPr lang="ru-RU" sz="1200" u="none" strike="noStrike" baseline="0" dirty="0" smtClean="0"/>
                        <a:t> </a:t>
                      </a:r>
                    </a:p>
                    <a:p>
                      <a:pPr algn="l" fontAlgn="t"/>
                      <a:r>
                        <a:rPr lang="ru-RU" sz="1200" u="none" strike="noStrike" dirty="0" smtClean="0"/>
                        <a:t> 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</a:t>
                      </a:r>
                      <a:r>
                        <a:rPr lang="ru-RU" sz="1200" u="none" strike="noStrike" dirty="0"/>
                        <a:t>НАЦИОНАЛЬНАЯ ЭКОНОМИКА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52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ЖИЛИЩНО-КОММУНАЛЬНОЕ</a:t>
                      </a:r>
                      <a:r>
                        <a:rPr lang="ru-RU" sz="1200" u="none" strike="noStrike" baseline="0" dirty="0" smtClean="0"/>
                        <a:t> ХОЗЯЙСТВО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34177,9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8418,2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3012,4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17050,6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СОЦИАЛЬНАЯ 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16746,7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17374,3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baseline="0" dirty="0" smtClean="0"/>
                        <a:t>  </a:t>
                      </a:r>
                      <a:r>
                        <a:rPr lang="ru-RU" sz="1200" u="none" strike="noStrike" dirty="0" smtClean="0"/>
                        <a:t>КУЛЬТУРА, КИНЕМАТОРГАФИЯ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8750,0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ФИЗИЧЕСКАЯ КУЛЬТУРА </a:t>
                      </a:r>
                      <a:r>
                        <a:rPr lang="ru-RU" sz="1200" u="none" strike="noStrike" dirty="0" smtClean="0"/>
                        <a:t>,СПОРТ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СРЕДСТВА МАССОВОЙ ИНФОРМАЦИИ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2245,3</a:t>
                      </a:r>
                      <a:endParaRPr lang="ru-RU" sz="1400" u="none" strike="noStrike" dirty="0" smtClean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2844,8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3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   Всего </a:t>
                      </a:r>
                      <a:r>
                        <a:rPr lang="ru-RU" sz="1400" u="none" strike="noStrike" dirty="0"/>
                        <a:t>расходов: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79601,0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82385,9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Динамика расходов бюджета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Структура расходов бюджета на </a:t>
            </a:r>
            <a:r>
              <a:rPr lang="ru-RU" b="1" dirty="0" smtClean="0">
                <a:latin typeface="Times New Roman"/>
                <a:cs typeface="Times New Roman"/>
              </a:rPr>
              <a:t>2019 </a:t>
            </a:r>
            <a:r>
              <a:rPr lang="ru-RU" b="1" dirty="0">
                <a:latin typeface="Times New Roman"/>
                <a:cs typeface="Times New Roman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6939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12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Структура расходов на культуру и образование 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7434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13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на социальную политику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3813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04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780928"/>
            <a:ext cx="6624736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4400" kern="1200" dirty="0" smtClean="0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1582340"/>
            <a:ext cx="4139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показателями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МО № 75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2019.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внутригородского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Санкт-Петербурга муниципальный округ № 75.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23" y="1789711"/>
            <a:ext cx="3848761" cy="32785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381642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-поступающие в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1268760"/>
            <a:ext cx="417646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-выплачиваемые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474721"/>
            <a:ext cx="7992888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Дефицит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37321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Обязательное требование, предъявляемое к составлению и утверждению бюджета – это его сбалансированность!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32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420888"/>
            <a:ext cx="3600400" cy="255454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75 составляется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сроком на один год – очередной финансовый год.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Среднесрочный финансовый план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75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составляется сроком на 3 года – очередной финансовый год и плановый период.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два финансовых года, следующих за очередным финансовым годом.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.bykhanova\Desktop\30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4087" y="2440446"/>
            <a:ext cx="3626916" cy="2534987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1760" y="76470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40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>
            <a:off x="755576" y="1844824"/>
            <a:ext cx="2428892" cy="857256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85786" y="3214686"/>
            <a:ext cx="2428892" cy="785818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827584" y="4365104"/>
            <a:ext cx="2428892" cy="8572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Дефицит(-), профицит (+)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7984" y="1857428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2018 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магнитный диск 22"/>
          <p:cNvSpPr/>
          <p:nvPr/>
        </p:nvSpPr>
        <p:spPr>
          <a:xfrm>
            <a:off x="4392265" y="3355282"/>
            <a:ext cx="1357322" cy="71609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79 601,0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Блок-схема: магнитный диск 23"/>
          <p:cNvSpPr/>
          <p:nvPr/>
        </p:nvSpPr>
        <p:spPr>
          <a:xfrm>
            <a:off x="4392265" y="2420888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77 164,3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5" name="Блок-схема: магнитный диск 24"/>
          <p:cNvSpPr/>
          <p:nvPr/>
        </p:nvSpPr>
        <p:spPr>
          <a:xfrm>
            <a:off x="4427984" y="4446795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-2</a:t>
            </a:r>
            <a:r>
              <a:rPr lang="ru-RU" sz="1600" b="1" dirty="0"/>
              <a:t> 436,7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8136904" cy="738664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Приоритетом бюджетной политики при формировании расходной части бюджета в 2019 году остается ее социальная направленность. Более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52%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планируется направить на социальную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политику, образование и культуру.</a:t>
            </a:r>
          </a:p>
        </p:txBody>
      </p: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926976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характеристики бюджета, тыс.руб.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588224" y="1857428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2019 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6552504" y="3343521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82385,9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6552505" y="2420887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81675,3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магнитный диск 31"/>
          <p:cNvSpPr/>
          <p:nvPr/>
        </p:nvSpPr>
        <p:spPr>
          <a:xfrm>
            <a:off x="6525597" y="4446794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-710,6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Доходы бюджета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41568" y="2780928"/>
            <a:ext cx="2562280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поступление от уплаты федеральных, региональных и местных налогов и сборов, предусмотренных Налоговым Кодексом Российской Федерации, законодательством Санкт-Петербургом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2780928"/>
            <a:ext cx="2592288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платежи, которые включают в себя: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•восстановительная стоимость зеленых насаждений;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•штрафы за нарушение законодательства;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•иные неналоговые доходы.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2780928"/>
            <a:ext cx="2304256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в местный бюджет межбюджетных трансфертов в виде дотаций, субсидий, субвенций и иных межбюджетных трансфертов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1568" y="1412776"/>
            <a:ext cx="80348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665712"/>
              </p:ext>
            </p:extLst>
          </p:nvPr>
        </p:nvGraphicFramePr>
        <p:xfrm>
          <a:off x="683568" y="1556792"/>
          <a:ext cx="7488832" cy="42336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52528"/>
                <a:gridCol w="1368152"/>
                <a:gridCol w="1368152"/>
              </a:tblGrid>
              <a:tr h="49766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Налоги и сборы, установленные законодательством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Норматив отчисления в бюджет МО </a:t>
                      </a:r>
                      <a:r>
                        <a:rPr kumimoji="0" lang="ru-RU" sz="1400" kern="1200" baseline="0" dirty="0" smtClean="0"/>
                        <a:t>№ 75, </a:t>
                      </a:r>
                      <a:r>
                        <a:rPr kumimoji="0" lang="ru-RU" sz="1400" kern="1200" baseline="0" dirty="0" smtClean="0"/>
                        <a:t>%	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27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7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1. </a:t>
                      </a:r>
                      <a:r>
                        <a:rPr kumimoji="0" lang="ru-RU" sz="1400" kern="1200" dirty="0" smtClean="0"/>
                        <a:t>Налог, взимаемый в связи с применением упрощенной системы налогообложения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1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2. </a:t>
                      </a:r>
                      <a:r>
                        <a:rPr kumimoji="0" lang="ru-RU" sz="1400" kern="1200" dirty="0" smtClean="0"/>
                        <a:t>Единый налог на вмененный доход для отдельных видов деятельности </a:t>
                      </a:r>
                      <a:r>
                        <a:rPr kumimoji="0" lang="ru-RU" sz="1800" kern="1200" baseline="0" dirty="0" smtClean="0"/>
                        <a:t>	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1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3. </a:t>
                      </a:r>
                      <a:r>
                        <a:rPr kumimoji="0" lang="ru-RU" sz="1400" kern="1200" dirty="0" smtClean="0"/>
                        <a:t>Налог, взимаемый в связи с применением патентной системы налогообложения </a:t>
                      </a:r>
                      <a:r>
                        <a:rPr kumimoji="0" lang="ru-RU" sz="1800" kern="1200" baseline="0" dirty="0" smtClean="0"/>
                        <a:t>	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22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4. Налог на имущество физических лиц</a:t>
                      </a:r>
                      <a:endParaRPr kumimoji="0"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7508"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/>
                        <a:t>4. Налог с имущества, переходящего в порядке наследования или дарения, в части погашения задолженности и по перерасчетам прошлых лет. </a:t>
                      </a:r>
                      <a:endParaRPr kumimoji="0" lang="ru-RU" sz="14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100%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6117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Нормативы отчислений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864915"/>
              </p:ext>
            </p:extLst>
          </p:nvPr>
        </p:nvGraphicFramePr>
        <p:xfrm>
          <a:off x="1691680" y="2492896"/>
          <a:ext cx="5937506" cy="19507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832909"/>
                <a:gridCol w="1149389"/>
                <a:gridCol w="955208"/>
              </a:tblGrid>
              <a:tr h="36600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 </a:t>
                      </a:r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Налоговые доходы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53 196,2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58040,8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Неналоговые доходы (тыс.руб.)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5034,5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4088,2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/>
                        <a:t>Безвозмездные поступления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18 933,6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19546,3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Итого доходов (тыс.руб.)	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77 164,3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81675,3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Динамика поступления доходов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72518" cy="11612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268760"/>
            <a:ext cx="603041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- расходуемые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2348880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распределены по: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576" y="3429000"/>
            <a:ext cx="2006464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73624" y="3429000"/>
            <a:ext cx="2160240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Разделам бюджетной классификации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372200" y="3429000"/>
            <a:ext cx="2088232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68468" y="4067780"/>
            <a:ext cx="17806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Главным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распорядителям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бюджетных средств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6575" y="4149080"/>
            <a:ext cx="200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Целевым программам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8585</TotalTime>
  <Words>637</Words>
  <Application>Microsoft Office PowerPoint</Application>
  <PresentationFormat>Экран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«Бюджет для граждан» внутригородского муниципального образования Санкт-Петербурга муниципальный округ № 75  на 2019 год </vt:lpstr>
      <vt:lpstr>Бюджет для граждан</vt:lpstr>
      <vt:lpstr>Основные понятия </vt:lpstr>
      <vt:lpstr>Основные понятия  </vt:lpstr>
      <vt:lpstr>Основные характеристики бюджета, тыс.руб. </vt:lpstr>
      <vt:lpstr>Доходы бюджета </vt:lpstr>
      <vt:lpstr>Нормативы отчислений </vt:lpstr>
      <vt:lpstr>Динамика поступления доходов </vt:lpstr>
      <vt:lpstr>Расходы бюджета</vt:lpstr>
      <vt:lpstr>Разделы классификации расходов бюджета МО № 75 </vt:lpstr>
      <vt:lpstr>Динамика расходов бюджета</vt:lpstr>
      <vt:lpstr>Структура расходов бюджета на 2019 год</vt:lpstr>
      <vt:lpstr>Структура расходов на культуру и образование на 2019 год</vt:lpstr>
      <vt:lpstr>Структура расходов на социальную политику на 2019 год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 Быханова</dc:creator>
  <cp:lastModifiedBy>Nataly</cp:lastModifiedBy>
  <cp:revision>721</cp:revision>
  <dcterms:created xsi:type="dcterms:W3CDTF">2019-03-21T07:49:10Z</dcterms:created>
  <dcterms:modified xsi:type="dcterms:W3CDTF">2020-03-20T17:28:45Z</dcterms:modified>
</cp:coreProperties>
</file>